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0" r:id="rId6"/>
    <p:sldId id="264" r:id="rId7"/>
    <p:sldId id="263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4CC0-71F4-4AFF-9646-EBCF34BDA09C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4D39-BF52-42D5-BDD0-80FD6616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2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4CC0-71F4-4AFF-9646-EBCF34BDA09C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4D39-BF52-42D5-BDD0-80FD6616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6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4CC0-71F4-4AFF-9646-EBCF34BDA09C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4D39-BF52-42D5-BDD0-80FD6616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4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4CC0-71F4-4AFF-9646-EBCF34BDA09C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4D39-BF52-42D5-BDD0-80FD6616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4CC0-71F4-4AFF-9646-EBCF34BDA09C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4D39-BF52-42D5-BDD0-80FD6616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1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4CC0-71F4-4AFF-9646-EBCF34BDA09C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4D39-BF52-42D5-BDD0-80FD6616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4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4CC0-71F4-4AFF-9646-EBCF34BDA09C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4D39-BF52-42D5-BDD0-80FD6616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5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4CC0-71F4-4AFF-9646-EBCF34BDA09C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4D39-BF52-42D5-BDD0-80FD6616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5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4CC0-71F4-4AFF-9646-EBCF34BDA09C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4D39-BF52-42D5-BDD0-80FD6616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2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4CC0-71F4-4AFF-9646-EBCF34BDA09C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4D39-BF52-42D5-BDD0-80FD6616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3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4CC0-71F4-4AFF-9646-EBCF34BDA09C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4D39-BF52-42D5-BDD0-80FD6616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5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04CC0-71F4-4AFF-9646-EBCF34BDA09C}" type="datetimeFigureOut">
              <a:rPr lang="en-US" smtClean="0"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D4D39-BF52-42D5-BDD0-80FD66160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92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8 years in the 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06.18.13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Application: three types of ads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0"/>
            <a:ext cx="4038600" cy="173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39" y="3581400"/>
            <a:ext cx="3859213" cy="244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83" y="3581400"/>
            <a:ext cx="3591718" cy="244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54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69342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"</a:t>
            </a:r>
            <a:r>
              <a:rPr lang="en-US" sz="2000" dirty="0"/>
              <a:t>Thank you </a:t>
            </a:r>
            <a:r>
              <a:rPr lang="en-US" sz="2000" dirty="0" smtClean="0"/>
              <a:t>for applying </a:t>
            </a:r>
            <a:r>
              <a:rPr lang="en-US" sz="2000" dirty="0"/>
              <a:t>to </a:t>
            </a:r>
            <a:r>
              <a:rPr lang="en-US" sz="2000" dirty="0" smtClean="0"/>
              <a:t>the MD </a:t>
            </a:r>
            <a:r>
              <a:rPr lang="en-US" sz="2000" dirty="0"/>
              <a:t>Anderson. We received </a:t>
            </a:r>
            <a:r>
              <a:rPr lang="en-US" sz="2000" dirty="0" smtClean="0"/>
              <a:t>an overwhelming </a:t>
            </a:r>
            <a:r>
              <a:rPr lang="en-US" sz="2000" dirty="0"/>
              <a:t>response </a:t>
            </a:r>
            <a:r>
              <a:rPr lang="en-US" sz="2000" dirty="0" smtClean="0"/>
              <a:t>and already </a:t>
            </a:r>
            <a:r>
              <a:rPr lang="en-US" sz="2000" dirty="0"/>
              <a:t>collected more than 500 applications. Your application will </a:t>
            </a:r>
            <a:r>
              <a:rPr lang="en-US" sz="2000" dirty="0" smtClean="0"/>
              <a:t>be considered </a:t>
            </a:r>
            <a:r>
              <a:rPr lang="en-US" sz="2000" dirty="0"/>
              <a:t>if a candidate is not selected from the first </a:t>
            </a:r>
            <a:r>
              <a:rPr lang="en-US" sz="2000" dirty="0" smtClean="0"/>
              <a:t>batch."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663675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93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Application documents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Cover letter (1 page)</a:t>
            </a:r>
          </a:p>
          <a:p>
            <a:endParaRPr lang="en-US" sz="2500" dirty="0" smtClean="0"/>
          </a:p>
          <a:p>
            <a:r>
              <a:rPr lang="en-US" sz="2500" dirty="0" smtClean="0"/>
              <a:t>Research Statement (2-3 pages)</a:t>
            </a:r>
          </a:p>
          <a:p>
            <a:endParaRPr lang="en-US" sz="2500" dirty="0"/>
          </a:p>
          <a:p>
            <a:r>
              <a:rPr lang="en-US" sz="2500" dirty="0" smtClean="0"/>
              <a:t>CV</a:t>
            </a:r>
          </a:p>
          <a:p>
            <a:endParaRPr lang="en-US" sz="2500" dirty="0" smtClean="0"/>
          </a:p>
          <a:p>
            <a:r>
              <a:rPr lang="en-US" sz="2500" dirty="0" smtClean="0"/>
              <a:t>(Teaching Statement)</a:t>
            </a:r>
          </a:p>
          <a:p>
            <a:endParaRPr lang="en-US" sz="2500" dirty="0" smtClean="0"/>
          </a:p>
          <a:p>
            <a:r>
              <a:rPr lang="en-US" sz="2500" dirty="0" smtClean="0"/>
              <a:t>(Recommendation letters)</a:t>
            </a:r>
          </a:p>
        </p:txBody>
      </p:sp>
    </p:spTree>
    <p:extLst>
      <p:ext uri="{BB962C8B-B14F-4D97-AF65-F5344CB8AC3E}">
        <p14:creationId xmlns:p14="http://schemas.microsoft.com/office/powerpoint/2010/main" val="25602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An interview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Two days</a:t>
            </a:r>
          </a:p>
          <a:p>
            <a:pPr marL="0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a presentation (45 </a:t>
            </a:r>
            <a:r>
              <a:rPr lang="en-US" sz="2500" dirty="0" err="1" smtClean="0"/>
              <a:t>mins</a:t>
            </a:r>
            <a:r>
              <a:rPr lang="en-US" sz="2500" dirty="0" smtClean="0"/>
              <a:t>)</a:t>
            </a:r>
          </a:p>
          <a:p>
            <a:pPr marL="0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~ 12-15 faculty members (read about what they do)</a:t>
            </a:r>
          </a:p>
          <a:p>
            <a:pPr marL="0" indent="0">
              <a:buNone/>
            </a:pPr>
            <a:endParaRPr lang="en-US" sz="2500" dirty="0"/>
          </a:p>
          <a:p>
            <a:r>
              <a:rPr lang="en-US" sz="2500" dirty="0" smtClean="0"/>
              <a:t>Red Bull, water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7438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2</a:t>
            </a:r>
            <a:r>
              <a:rPr lang="en-US" sz="3300" baseline="30000" dirty="0" smtClean="0"/>
              <a:t>nd</a:t>
            </a:r>
            <a:r>
              <a:rPr lang="en-US" sz="3300" dirty="0" smtClean="0"/>
              <a:t> interview (!)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Two days</a:t>
            </a:r>
          </a:p>
          <a:p>
            <a:pPr marL="0" indent="0">
              <a:buNone/>
            </a:pPr>
            <a:r>
              <a:rPr lang="en-US" sz="2500" dirty="0"/>
              <a:t>	a </a:t>
            </a:r>
            <a:r>
              <a:rPr lang="en-US" sz="2500" dirty="0" smtClean="0"/>
              <a:t>chalk-talk (5-6 faculty members, 2 </a:t>
            </a:r>
            <a:r>
              <a:rPr lang="en-US" sz="2500" dirty="0" err="1" smtClean="0"/>
              <a:t>hrs</a:t>
            </a:r>
            <a:r>
              <a:rPr lang="en-US" sz="2500" dirty="0" smtClean="0"/>
              <a:t>)</a:t>
            </a:r>
            <a:endParaRPr lang="en-US" sz="2500" dirty="0"/>
          </a:p>
          <a:p>
            <a:pPr marL="0" indent="0">
              <a:buNone/>
            </a:pPr>
            <a:r>
              <a:rPr lang="en-US" sz="2500" dirty="0"/>
              <a:t>	~ 12-15 faculty members (read about what they do)</a:t>
            </a:r>
          </a:p>
          <a:p>
            <a:pPr marL="0" indent="0">
              <a:buNone/>
            </a:pPr>
            <a:endParaRPr lang="en-US" sz="2500" dirty="0"/>
          </a:p>
          <a:p>
            <a:r>
              <a:rPr lang="en-US" sz="2500" dirty="0"/>
              <a:t>Red Bull, </a:t>
            </a:r>
            <a:r>
              <a:rPr lang="en-US" sz="2500" dirty="0" smtClean="0"/>
              <a:t>water</a:t>
            </a:r>
          </a:p>
          <a:p>
            <a:endParaRPr lang="en-US" sz="2500" dirty="0"/>
          </a:p>
          <a:p>
            <a:r>
              <a:rPr lang="en-US" sz="2500" dirty="0" smtClean="0"/>
              <a:t>Get to see a lab space</a:t>
            </a:r>
            <a:endParaRPr lang="en-US" sz="2500" dirty="0"/>
          </a:p>
          <a:p>
            <a:endParaRPr lang="en-US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63645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3</a:t>
            </a:r>
            <a:r>
              <a:rPr lang="en-US" sz="3300" baseline="30000" dirty="0" smtClean="0"/>
              <a:t>rd</a:t>
            </a:r>
            <a:r>
              <a:rPr lang="en-US" sz="3300" dirty="0" smtClean="0"/>
              <a:t> interview (!)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One day</a:t>
            </a:r>
            <a:endParaRPr lang="en-US" sz="2500" dirty="0"/>
          </a:p>
          <a:p>
            <a:pPr marL="0" indent="0">
              <a:buNone/>
            </a:pPr>
            <a:r>
              <a:rPr lang="en-US" sz="2500" dirty="0"/>
              <a:t>	a </a:t>
            </a:r>
            <a:r>
              <a:rPr lang="en-US" sz="2500" dirty="0" smtClean="0"/>
              <a:t>presentation/chalk-talk (~2 </a:t>
            </a:r>
            <a:r>
              <a:rPr lang="en-US" sz="2500" dirty="0" err="1" smtClean="0"/>
              <a:t>hrs</a:t>
            </a:r>
            <a:r>
              <a:rPr lang="en-US" sz="2500" dirty="0" smtClean="0"/>
              <a:t>)</a:t>
            </a:r>
            <a:endParaRPr lang="en-US" sz="2500" dirty="0"/>
          </a:p>
          <a:p>
            <a:pPr marL="0" indent="0">
              <a:buNone/>
            </a:pPr>
            <a:r>
              <a:rPr lang="en-US" sz="2500" dirty="0"/>
              <a:t>	~ </a:t>
            </a:r>
            <a:r>
              <a:rPr lang="en-US" sz="2500" dirty="0" smtClean="0"/>
              <a:t>6 faculty members</a:t>
            </a:r>
            <a:endParaRPr lang="en-US" sz="2500" dirty="0"/>
          </a:p>
          <a:p>
            <a:pPr marL="0" indent="0">
              <a:buNone/>
            </a:pPr>
            <a:endParaRPr lang="en-US" sz="2500" dirty="0"/>
          </a:p>
          <a:p>
            <a:r>
              <a:rPr lang="en-US" sz="2500" dirty="0"/>
              <a:t>Red </a:t>
            </a:r>
            <a:r>
              <a:rPr lang="en-US" sz="2500" dirty="0" smtClean="0"/>
              <a:t>Bull</a:t>
            </a:r>
          </a:p>
          <a:p>
            <a:endParaRPr lang="en-US" sz="2500" dirty="0"/>
          </a:p>
          <a:p>
            <a:r>
              <a:rPr lang="en-US" sz="2500" dirty="0" smtClean="0"/>
              <a:t>Get to see the lab space</a:t>
            </a:r>
            <a:endParaRPr lang="en-US" sz="2500" dirty="0"/>
          </a:p>
          <a:p>
            <a:endParaRPr lang="en-US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07589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An offer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A phone call (have some water near you)</a:t>
            </a:r>
          </a:p>
          <a:p>
            <a:endParaRPr lang="en-US" sz="2500" dirty="0"/>
          </a:p>
          <a:p>
            <a:r>
              <a:rPr lang="en-US" sz="2500" dirty="0" smtClean="0"/>
              <a:t>A written offer</a:t>
            </a:r>
          </a:p>
          <a:p>
            <a:endParaRPr lang="en-US" sz="2500" dirty="0"/>
          </a:p>
          <a:p>
            <a:r>
              <a:rPr lang="en-US" sz="2500" dirty="0" smtClean="0"/>
              <a:t>Two years of extensive work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15697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300" dirty="0"/>
              <a:t>The Texas Medical Center is the largest medical center in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ndrey.tsvetkov\Documents\Science\texas_medical_ce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2007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97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 hunt</a:t>
            </a:r>
          </a:p>
          <a:p>
            <a:r>
              <a:rPr lang="en-US" dirty="0" smtClean="0"/>
              <a:t>My future lab</a:t>
            </a:r>
          </a:p>
        </p:txBody>
      </p:sp>
    </p:spTree>
    <p:extLst>
      <p:ext uri="{BB962C8B-B14F-4D97-AF65-F5344CB8AC3E}">
        <p14:creationId xmlns:p14="http://schemas.microsoft.com/office/powerpoint/2010/main" val="219561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How I found a job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500" dirty="0" smtClean="0"/>
              <a:t>Before:</a:t>
            </a:r>
          </a:p>
          <a:p>
            <a:pPr marL="0" indent="0">
              <a:buNone/>
            </a:pPr>
            <a:r>
              <a:rPr lang="en-US" sz="2500" dirty="0" smtClean="0"/>
              <a:t>	www.career.ucsf.edu</a:t>
            </a:r>
          </a:p>
          <a:p>
            <a:pPr marL="0" indent="0">
              <a:buNone/>
            </a:pPr>
            <a:r>
              <a:rPr lang="en-US" sz="2500" dirty="0"/>
              <a:t>	</a:t>
            </a:r>
            <a:r>
              <a:rPr lang="en-US" sz="2400" dirty="0" smtClean="0"/>
              <a:t>Have a paper “accepted”</a:t>
            </a:r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r>
              <a:rPr lang="en-US" sz="2500" dirty="0"/>
              <a:t>	</a:t>
            </a: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227223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How I found a job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500" dirty="0" smtClean="0"/>
              <a:t>Before:</a:t>
            </a:r>
          </a:p>
          <a:p>
            <a:pPr marL="0" indent="0">
              <a:buNone/>
            </a:pPr>
            <a:r>
              <a:rPr lang="en-US" sz="2500" dirty="0" smtClean="0"/>
              <a:t>www.career.ucsf.edu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399"/>
            <a:ext cx="5257800" cy="524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2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Office </a:t>
            </a:r>
            <a:r>
              <a:rPr lang="en-US" sz="3600" dirty="0"/>
              <a:t>of Career and Professional Development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632565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0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Office </a:t>
            </a:r>
            <a:r>
              <a:rPr lang="en-US" sz="3600" dirty="0"/>
              <a:t>of Career and Professional Development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505575" cy="390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3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Office of Career and Professional Development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82445"/>
            <a:ext cx="5638801" cy="558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94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Publication record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sz="2700" dirty="0" smtClean="0"/>
              <a:t>Have a paper “accepted”</a:t>
            </a:r>
          </a:p>
          <a:p>
            <a:endParaRPr lang="en-US" sz="2700" dirty="0" smtClean="0"/>
          </a:p>
          <a:p>
            <a:pPr marL="0" indent="0">
              <a:buNone/>
            </a:pPr>
            <a:r>
              <a:rPr lang="en-US" sz="1800" dirty="0" smtClean="0"/>
              <a:t>A small-molecule scaffold induces autophagy in primary neurons and protects against toxicity in a Huntington disease model. Tsvetkov AS. et al. </a:t>
            </a:r>
            <a:r>
              <a:rPr lang="en-US" sz="1800" dirty="0" err="1" smtClean="0"/>
              <a:t>Proc</a:t>
            </a:r>
            <a:r>
              <a:rPr lang="en-US" sz="1800" dirty="0" smtClean="0"/>
              <a:t> </a:t>
            </a:r>
            <a:r>
              <a:rPr lang="en-US" sz="1800" dirty="0" err="1" smtClean="0"/>
              <a:t>Natl</a:t>
            </a:r>
            <a:r>
              <a:rPr lang="en-US" sz="1800" dirty="0" smtClean="0"/>
              <a:t> </a:t>
            </a:r>
            <a:r>
              <a:rPr lang="en-US" sz="1800" dirty="0" err="1" smtClean="0"/>
              <a:t>Acad</a:t>
            </a:r>
            <a:r>
              <a:rPr lang="en-US" sz="1800" dirty="0" smtClean="0"/>
              <a:t> </a:t>
            </a:r>
            <a:r>
              <a:rPr lang="en-US" sz="1800" dirty="0" err="1" smtClean="0"/>
              <a:t>Sci</a:t>
            </a:r>
            <a:r>
              <a:rPr lang="en-US" sz="1800" dirty="0" smtClean="0"/>
              <a:t> U S A. 2010 Sep 28;107(39):16982-7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Cytoplasmic retention of polyglutamine-expanded androgen receptor ameliorates disease via autophagy in a mouse model of spinal and bulbar muscular atrophy. </a:t>
            </a:r>
            <a:r>
              <a:rPr lang="en-US" sz="1800" dirty="0" err="1" smtClean="0"/>
              <a:t>Montie</a:t>
            </a:r>
            <a:r>
              <a:rPr lang="en-US" sz="1800" dirty="0" smtClean="0"/>
              <a:t> HL, Cho MS, Holder L, Liu Y, Tsvetkov AS, </a:t>
            </a:r>
            <a:r>
              <a:rPr lang="en-US" sz="1800" dirty="0" err="1" smtClean="0"/>
              <a:t>Finkbeiner</a:t>
            </a:r>
            <a:r>
              <a:rPr lang="en-US" sz="1800" dirty="0" smtClean="0"/>
              <a:t> S, Merry DE. Hum </a:t>
            </a:r>
            <a:r>
              <a:rPr lang="en-US" sz="1800" dirty="0" err="1" smtClean="0"/>
              <a:t>Mol</a:t>
            </a:r>
            <a:r>
              <a:rPr lang="en-US" sz="1800" dirty="0" smtClean="0"/>
              <a:t> Genet. 2009 Jun 1;18(11):1937-50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Single neuron ubiquitin-proteasome dynamics accompanying inclusion body formation in </a:t>
            </a:r>
            <a:r>
              <a:rPr lang="en-US" sz="1800" dirty="0" err="1" smtClean="0"/>
              <a:t>huntington</a:t>
            </a:r>
            <a:r>
              <a:rPr lang="en-US" sz="1800" dirty="0" smtClean="0"/>
              <a:t> disease. </a:t>
            </a:r>
            <a:r>
              <a:rPr lang="en-US" sz="1800" dirty="0" err="1" smtClean="0"/>
              <a:t>Mitra</a:t>
            </a:r>
            <a:r>
              <a:rPr lang="en-US" sz="1800" dirty="0" smtClean="0"/>
              <a:t> S, Tsvetkov AS, </a:t>
            </a:r>
            <a:r>
              <a:rPr lang="en-US" sz="1800" dirty="0" err="1" smtClean="0"/>
              <a:t>Finkbeiner</a:t>
            </a:r>
            <a:r>
              <a:rPr lang="en-US" sz="1800" dirty="0" smtClean="0"/>
              <a:t> S. J </a:t>
            </a:r>
            <a:r>
              <a:rPr lang="en-US" sz="1800" dirty="0" err="1" smtClean="0"/>
              <a:t>Biol</a:t>
            </a:r>
            <a:r>
              <a:rPr lang="en-US" sz="1800" dirty="0" smtClean="0"/>
              <a:t> Chem. 2009 Feb 13;284(7):4398-403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Protein turnover differences between neurons and other cells. Tsvetkov AS, </a:t>
            </a:r>
            <a:r>
              <a:rPr lang="en-US" sz="1800" dirty="0" err="1" smtClean="0"/>
              <a:t>Mitra</a:t>
            </a:r>
            <a:r>
              <a:rPr lang="en-US" sz="1800" dirty="0" smtClean="0"/>
              <a:t> S, </a:t>
            </a:r>
            <a:r>
              <a:rPr lang="en-US" sz="1800" dirty="0" err="1" smtClean="0"/>
              <a:t>Finkbeiner</a:t>
            </a:r>
            <a:r>
              <a:rPr lang="en-US" sz="1800" dirty="0" smtClean="0"/>
              <a:t> S. Autophagy July 2009; 5:5, 1-3; 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5143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Application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056972"/>
            <a:ext cx="6129273" cy="181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5" y="2971800"/>
            <a:ext cx="612784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49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311</Words>
  <Application>Microsoft Office PowerPoint</Application>
  <PresentationFormat>On-screen Show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8 years in the lab</vt:lpstr>
      <vt:lpstr>Outlines</vt:lpstr>
      <vt:lpstr>How I found a job</vt:lpstr>
      <vt:lpstr>How I found a job</vt:lpstr>
      <vt:lpstr>Office of Career and Professional Development</vt:lpstr>
      <vt:lpstr>Office of Career and Professional Development</vt:lpstr>
      <vt:lpstr>Office of Career and Professional Development</vt:lpstr>
      <vt:lpstr>Publication record</vt:lpstr>
      <vt:lpstr>Application</vt:lpstr>
      <vt:lpstr>Application: three types of ads</vt:lpstr>
      <vt:lpstr>PowerPoint Presentation</vt:lpstr>
      <vt:lpstr>Application documents</vt:lpstr>
      <vt:lpstr>An interview</vt:lpstr>
      <vt:lpstr>2nd interview (!)</vt:lpstr>
      <vt:lpstr>3rd interview (!)</vt:lpstr>
      <vt:lpstr>An offer</vt:lpstr>
      <vt:lpstr>The Texas Medical Center is the largest medical center in the world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years in the lab</dc:title>
  <dc:creator>Andrey Tsvetkov</dc:creator>
  <cp:lastModifiedBy>Andrey Tsvetkov</cp:lastModifiedBy>
  <cp:revision>30</cp:revision>
  <dcterms:created xsi:type="dcterms:W3CDTF">2013-06-13T03:02:19Z</dcterms:created>
  <dcterms:modified xsi:type="dcterms:W3CDTF">2013-06-18T22:05:07Z</dcterms:modified>
</cp:coreProperties>
</file>